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6" r:id="rId8"/>
    <p:sldId id="262" r:id="rId9"/>
    <p:sldId id="267" r:id="rId10"/>
    <p:sldId id="263" r:id="rId11"/>
    <p:sldId id="264" r:id="rId12"/>
    <p:sldId id="265"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smtClean="0"/>
              <a:t>SCALING AND ROOT PLANING</a:t>
            </a:r>
            <a:endParaRPr lang="en-US" sz="4800" b="1"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70025"/>
          </a:xfrm>
        </p:spPr>
        <p:txBody>
          <a:bodyPr>
            <a:normAutofit/>
          </a:bodyPr>
          <a:lstStyle/>
          <a:p>
            <a:pPr algn="l"/>
            <a:r>
              <a:rPr lang="en-US" sz="3200" dirty="0" smtClean="0"/>
              <a:t>Universal curette (2R-2L, 4R-4L)</a:t>
            </a:r>
            <a:endParaRPr lang="en-US" sz="3200" dirty="0"/>
          </a:p>
        </p:txBody>
      </p:sp>
      <p:sp>
        <p:nvSpPr>
          <p:cNvPr id="3" name="Subtitle 2"/>
          <p:cNvSpPr>
            <a:spLocks noGrp="1"/>
          </p:cNvSpPr>
          <p:nvPr>
            <p:ph type="subTitle" idx="1"/>
          </p:nvPr>
        </p:nvSpPr>
        <p:spPr>
          <a:xfrm>
            <a:off x="609600" y="1295400"/>
            <a:ext cx="7848600" cy="5257800"/>
          </a:xfrm>
        </p:spPr>
        <p:txBody>
          <a:bodyPr>
            <a:normAutofit/>
          </a:bodyPr>
          <a:lstStyle/>
          <a:p>
            <a:pPr algn="just">
              <a:buFontTx/>
              <a:buChar char="-"/>
            </a:pPr>
            <a:r>
              <a:rPr lang="en-US" sz="2400" dirty="0" smtClean="0"/>
              <a:t>Have cutting edge that may be inserted in most areas of dentition by altering and adapting the finger rest, fulcrum and hand position of operator.</a:t>
            </a:r>
          </a:p>
          <a:p>
            <a:pPr algn="just">
              <a:buFontTx/>
              <a:buChar char="-"/>
            </a:pPr>
            <a:r>
              <a:rPr lang="en-US" sz="2400" dirty="0" smtClean="0"/>
              <a:t> Blade is at 90* angle to the lower shank (i.e. blade is not offset).</a:t>
            </a:r>
          </a:p>
          <a:p>
            <a:pPr algn="just">
              <a:buFontTx/>
              <a:buChar char="-"/>
            </a:pPr>
            <a:r>
              <a:rPr lang="en-US" sz="2400" dirty="0" smtClean="0"/>
              <a:t> Blade is curved in one plane. (i.e. curved up, not to the side).</a:t>
            </a:r>
          </a:p>
          <a:p>
            <a:pPr algn="just">
              <a:buFontTx/>
              <a:buChar char="-"/>
            </a:pPr>
            <a:r>
              <a:rPr lang="en-US" sz="2400" dirty="0" smtClean="0"/>
              <a:t> Both cutting edge is used (i.e. work with either outer or inner edge).</a:t>
            </a:r>
            <a:endParaRPr lang="en-US" sz="2400" dirty="0"/>
          </a:p>
        </p:txBody>
      </p:sp>
      <p:pic>
        <p:nvPicPr>
          <p:cNvPr id="6147" name="Picture 3"/>
          <p:cNvPicPr>
            <a:picLocks noChangeAspect="1" noChangeArrowheads="1"/>
          </p:cNvPicPr>
          <p:nvPr/>
        </p:nvPicPr>
        <p:blipFill>
          <a:blip r:embed="rId2"/>
          <a:srcRect/>
          <a:stretch>
            <a:fillRect/>
          </a:stretch>
        </p:blipFill>
        <p:spPr bwMode="auto">
          <a:xfrm>
            <a:off x="3657600" y="4267200"/>
            <a:ext cx="1752600" cy="20335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470025"/>
          </a:xfrm>
        </p:spPr>
        <p:txBody>
          <a:bodyPr>
            <a:normAutofit/>
          </a:bodyPr>
          <a:lstStyle/>
          <a:p>
            <a:pPr algn="l"/>
            <a:r>
              <a:rPr lang="en-US" sz="3200" dirty="0" smtClean="0"/>
              <a:t>Area specific curette (</a:t>
            </a:r>
            <a:r>
              <a:rPr lang="en-US" sz="3200" dirty="0" err="1" smtClean="0"/>
              <a:t>Gracy</a:t>
            </a:r>
            <a:r>
              <a:rPr lang="en-US" sz="3200" dirty="0" smtClean="0"/>
              <a:t> curette)</a:t>
            </a:r>
            <a:endParaRPr lang="en-US" sz="3200" dirty="0"/>
          </a:p>
        </p:txBody>
      </p:sp>
      <p:sp>
        <p:nvSpPr>
          <p:cNvPr id="3" name="Subtitle 2"/>
          <p:cNvSpPr>
            <a:spLocks noGrp="1"/>
          </p:cNvSpPr>
          <p:nvPr>
            <p:ph type="subTitle" idx="1"/>
          </p:nvPr>
        </p:nvSpPr>
        <p:spPr>
          <a:xfrm>
            <a:off x="609600" y="1447800"/>
            <a:ext cx="8001000" cy="4800600"/>
          </a:xfrm>
        </p:spPr>
        <p:txBody>
          <a:bodyPr>
            <a:normAutofit/>
          </a:bodyPr>
          <a:lstStyle/>
          <a:p>
            <a:pPr algn="just">
              <a:buFontTx/>
              <a:buChar char="-"/>
            </a:pPr>
            <a:r>
              <a:rPr lang="en-US" sz="2400" dirty="0" smtClean="0"/>
              <a:t>Best instruments for </a:t>
            </a:r>
            <a:r>
              <a:rPr lang="en-US" sz="2400" dirty="0" err="1" smtClean="0"/>
              <a:t>subgingival</a:t>
            </a:r>
            <a:r>
              <a:rPr lang="en-US" sz="2400" dirty="0" smtClean="0"/>
              <a:t> scaling and root </a:t>
            </a:r>
            <a:r>
              <a:rPr lang="en-US" sz="2400" dirty="0" err="1" smtClean="0"/>
              <a:t>planing</a:t>
            </a:r>
            <a:r>
              <a:rPr lang="en-US" sz="2400" dirty="0" smtClean="0"/>
              <a:t> because they provide best adaptation to complex root anatomy.</a:t>
            </a:r>
          </a:p>
          <a:p>
            <a:pPr algn="just">
              <a:buFontTx/>
              <a:buChar char="-"/>
            </a:pPr>
            <a:r>
              <a:rPr lang="en-US" sz="2400" dirty="0" smtClean="0"/>
              <a:t>Set of many curettes designed for specific areas and surfaces.</a:t>
            </a:r>
          </a:p>
          <a:p>
            <a:pPr algn="just">
              <a:buFontTx/>
              <a:buChar char="-"/>
            </a:pPr>
            <a:r>
              <a:rPr lang="en-US" sz="2400" dirty="0" smtClean="0"/>
              <a:t> One cutting edge used; work with outer edge only</a:t>
            </a:r>
          </a:p>
          <a:p>
            <a:pPr algn="just">
              <a:buFontTx/>
              <a:buChar char="-"/>
            </a:pPr>
            <a:r>
              <a:rPr lang="en-US" sz="2400" dirty="0" smtClean="0"/>
              <a:t> Offset blade- face of blade beveled at 60* to the shank.</a:t>
            </a:r>
            <a:endParaRPr lang="en-US" sz="2400" dirty="0"/>
          </a:p>
        </p:txBody>
      </p:sp>
      <p:pic>
        <p:nvPicPr>
          <p:cNvPr id="7170" name="Picture 2"/>
          <p:cNvPicPr>
            <a:picLocks noChangeAspect="1" noChangeArrowheads="1"/>
          </p:cNvPicPr>
          <p:nvPr/>
        </p:nvPicPr>
        <p:blipFill>
          <a:blip r:embed="rId2"/>
          <a:srcRect/>
          <a:stretch>
            <a:fillRect/>
          </a:stretch>
        </p:blipFill>
        <p:spPr bwMode="auto">
          <a:xfrm>
            <a:off x="5092700" y="4138612"/>
            <a:ext cx="2908300" cy="2109788"/>
          </a:xfrm>
          <a:prstGeom prst="rect">
            <a:avLst/>
          </a:prstGeom>
          <a:noFill/>
          <a:ln w="9525">
            <a:noFill/>
            <a:miter lim="800000"/>
            <a:headEnd/>
            <a:tailEnd/>
          </a:ln>
          <a:effectLst/>
        </p:spPr>
      </p:pic>
      <p:pic>
        <p:nvPicPr>
          <p:cNvPr id="7171" name="Picture 3"/>
          <p:cNvPicPr>
            <a:picLocks noChangeAspect="1" noChangeArrowheads="1"/>
          </p:cNvPicPr>
          <p:nvPr/>
        </p:nvPicPr>
        <p:blipFill>
          <a:blip r:embed="rId3"/>
          <a:srcRect/>
          <a:stretch>
            <a:fillRect/>
          </a:stretch>
        </p:blipFill>
        <p:spPr bwMode="auto">
          <a:xfrm>
            <a:off x="1714500" y="4106862"/>
            <a:ext cx="2857500" cy="24463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normAutofit/>
          </a:bodyPr>
          <a:lstStyle/>
          <a:p>
            <a:pPr algn="l"/>
            <a:r>
              <a:rPr lang="en-US" sz="3200" dirty="0" smtClean="0"/>
              <a:t>Double ended curette are paired In following manner</a:t>
            </a:r>
            <a:endParaRPr lang="en-US" sz="3200" dirty="0"/>
          </a:p>
        </p:txBody>
      </p:sp>
      <p:sp>
        <p:nvSpPr>
          <p:cNvPr id="3" name="Subtitle 2"/>
          <p:cNvSpPr>
            <a:spLocks noGrp="1"/>
          </p:cNvSpPr>
          <p:nvPr>
            <p:ph type="subTitle" idx="1"/>
          </p:nvPr>
        </p:nvSpPr>
        <p:spPr>
          <a:xfrm>
            <a:off x="990600" y="1676400"/>
            <a:ext cx="8001000" cy="4648200"/>
          </a:xfrm>
        </p:spPr>
        <p:txBody>
          <a:bodyPr>
            <a:normAutofit fontScale="92500" lnSpcReduction="10000"/>
          </a:bodyPr>
          <a:lstStyle/>
          <a:p>
            <a:pPr algn="just"/>
            <a:r>
              <a:rPr lang="en-US" sz="2400" dirty="0" err="1" smtClean="0"/>
              <a:t>Gracy</a:t>
            </a:r>
            <a:r>
              <a:rPr lang="en-US" sz="2400" dirty="0" smtClean="0"/>
              <a:t> 1-2 &amp; 3-4	anterior teeth</a:t>
            </a:r>
          </a:p>
          <a:p>
            <a:pPr algn="just"/>
            <a:r>
              <a:rPr lang="en-US" sz="2400" dirty="0" smtClean="0"/>
              <a:t>            5-6		anterior and premolars</a:t>
            </a:r>
          </a:p>
          <a:p>
            <a:pPr algn="just"/>
            <a:r>
              <a:rPr lang="en-US" sz="2400" dirty="0" smtClean="0"/>
              <a:t>            7-8 &amp; 9-10	posterior facial and lingual</a:t>
            </a:r>
          </a:p>
          <a:p>
            <a:pPr algn="just"/>
            <a:r>
              <a:rPr lang="en-US" sz="2400" dirty="0" smtClean="0"/>
              <a:t>            11-12		posterior </a:t>
            </a:r>
            <a:r>
              <a:rPr lang="en-US" sz="2400" dirty="0" err="1" smtClean="0"/>
              <a:t>mesial</a:t>
            </a:r>
            <a:endParaRPr lang="en-US" sz="2400" dirty="0" smtClean="0"/>
          </a:p>
          <a:p>
            <a:pPr algn="just"/>
            <a:r>
              <a:rPr lang="en-US" sz="2400" dirty="0" smtClean="0"/>
              <a:t>            13-14		posterior distal</a:t>
            </a:r>
          </a:p>
          <a:p>
            <a:pPr algn="just"/>
            <a:r>
              <a:rPr lang="en-US" sz="2400" dirty="0" smtClean="0"/>
              <a:t>Modifications </a:t>
            </a:r>
          </a:p>
          <a:p>
            <a:pPr algn="just"/>
            <a:r>
              <a:rPr lang="en-US" sz="2400" dirty="0" smtClean="0"/>
              <a:t>             15-16		modification of 11-12</a:t>
            </a:r>
          </a:p>
          <a:p>
            <a:pPr algn="just"/>
            <a:r>
              <a:rPr lang="en-US" sz="2400" dirty="0" smtClean="0"/>
              <a:t>			(blade -11-12 &amp; shank 13-14)</a:t>
            </a:r>
          </a:p>
          <a:p>
            <a:pPr algn="just"/>
            <a:r>
              <a:rPr lang="en-US" sz="2400" dirty="0" smtClean="0"/>
              <a:t>	17-18		modification of 13-14</a:t>
            </a:r>
          </a:p>
          <a:p>
            <a:pPr lvl="1" algn="just"/>
            <a:r>
              <a:rPr lang="en-US" sz="2000" dirty="0" smtClean="0"/>
              <a:t>			</a:t>
            </a:r>
          </a:p>
          <a:p>
            <a:pPr algn="just"/>
            <a:r>
              <a:rPr lang="en-US" sz="2400" dirty="0" smtClean="0"/>
              <a:t>(terminal shank elongated by 3mm to provide complete </a:t>
            </a:r>
            <a:r>
              <a:rPr lang="en-US" sz="2400" dirty="0" err="1" smtClean="0"/>
              <a:t>occlusal</a:t>
            </a:r>
            <a:r>
              <a:rPr lang="en-US" sz="2400" dirty="0" smtClean="0"/>
              <a:t> clearance and better access)			</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229600" cy="1143000"/>
          </a:xfrm>
        </p:spPr>
        <p:txBody>
          <a:bodyPr>
            <a:normAutofit/>
          </a:bodyPr>
          <a:lstStyle/>
          <a:p>
            <a:r>
              <a:rPr lang="en-US" sz="6600" b="1" dirty="0" smtClean="0"/>
              <a:t>THANK YOU</a:t>
            </a:r>
            <a:endParaRPr lang="en-US" sz="66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normAutofit/>
          </a:bodyPr>
          <a:lstStyle/>
          <a:p>
            <a:pPr algn="l"/>
            <a:r>
              <a:rPr lang="en-US" sz="2800" dirty="0" smtClean="0"/>
              <a:t>Q.1. </a:t>
            </a:r>
            <a:r>
              <a:rPr lang="en-US" sz="2800" dirty="0" err="1" smtClean="0"/>
              <a:t>Furcation</a:t>
            </a:r>
            <a:r>
              <a:rPr lang="en-US" sz="2800" dirty="0" smtClean="0"/>
              <a:t> is best detected by which probe</a:t>
            </a:r>
            <a:endParaRPr lang="en-US" sz="2800" dirty="0"/>
          </a:p>
        </p:txBody>
      </p:sp>
      <p:sp>
        <p:nvSpPr>
          <p:cNvPr id="3" name="Subtitle 2"/>
          <p:cNvSpPr>
            <a:spLocks noGrp="1"/>
          </p:cNvSpPr>
          <p:nvPr>
            <p:ph type="subTitle" idx="1"/>
          </p:nvPr>
        </p:nvSpPr>
        <p:spPr>
          <a:xfrm>
            <a:off x="1371600" y="1600200"/>
            <a:ext cx="6400800" cy="1752600"/>
          </a:xfrm>
        </p:spPr>
        <p:txBody>
          <a:bodyPr>
            <a:normAutofit lnSpcReduction="10000"/>
          </a:bodyPr>
          <a:lstStyle/>
          <a:p>
            <a:pPr marL="457200" indent="-457200" algn="l">
              <a:buAutoNum type="alphaLcParenBoth"/>
            </a:pPr>
            <a:r>
              <a:rPr lang="en-US" sz="2400" dirty="0" smtClean="0"/>
              <a:t>WHO Probe</a:t>
            </a:r>
          </a:p>
          <a:p>
            <a:pPr marL="457200" indent="-457200" algn="l">
              <a:buAutoNum type="alphaLcParenBoth"/>
            </a:pPr>
            <a:r>
              <a:rPr lang="en-US" sz="2400" dirty="0" smtClean="0"/>
              <a:t>Michigan Probe</a:t>
            </a:r>
          </a:p>
          <a:p>
            <a:pPr marL="457200" indent="-457200" algn="l">
              <a:buAutoNum type="alphaLcParenBoth"/>
            </a:pPr>
            <a:r>
              <a:rPr lang="en-US" sz="2400" dirty="0" smtClean="0"/>
              <a:t>Marquis color coded Probe</a:t>
            </a:r>
          </a:p>
          <a:p>
            <a:pPr marL="457200" indent="-457200" algn="l">
              <a:buAutoNum type="alphaLcParenBoth"/>
            </a:pPr>
            <a:r>
              <a:rPr lang="en-US" sz="2400" dirty="0" err="1" smtClean="0"/>
              <a:t>Naber’s</a:t>
            </a:r>
            <a:r>
              <a:rPr lang="en-US" sz="2400" dirty="0" smtClean="0"/>
              <a:t> Probe</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470025"/>
          </a:xfrm>
        </p:spPr>
        <p:txBody>
          <a:bodyPr>
            <a:normAutofit/>
          </a:bodyPr>
          <a:lstStyle/>
          <a:p>
            <a:pPr algn="l"/>
            <a:r>
              <a:rPr lang="en-US" sz="3200" dirty="0" smtClean="0"/>
              <a:t>Q.2. Cross-section of sickle </a:t>
            </a:r>
            <a:r>
              <a:rPr lang="en-US" sz="3200" dirty="0" err="1" smtClean="0"/>
              <a:t>scaler</a:t>
            </a:r>
            <a:r>
              <a:rPr lang="en-US" sz="3200" dirty="0" smtClean="0"/>
              <a:t> is</a:t>
            </a:r>
            <a:endParaRPr lang="en-US" sz="3200" dirty="0"/>
          </a:p>
        </p:txBody>
      </p:sp>
      <p:sp>
        <p:nvSpPr>
          <p:cNvPr id="3" name="Subtitle 2"/>
          <p:cNvSpPr>
            <a:spLocks noGrp="1"/>
          </p:cNvSpPr>
          <p:nvPr>
            <p:ph type="subTitle" idx="1"/>
          </p:nvPr>
        </p:nvSpPr>
        <p:spPr>
          <a:xfrm>
            <a:off x="1371600" y="1981200"/>
            <a:ext cx="6400800" cy="1752600"/>
          </a:xfrm>
        </p:spPr>
        <p:txBody>
          <a:bodyPr>
            <a:normAutofit lnSpcReduction="10000"/>
          </a:bodyPr>
          <a:lstStyle/>
          <a:p>
            <a:pPr marL="457200" indent="-457200" algn="l">
              <a:buAutoNum type="alphaLcParenBoth"/>
            </a:pPr>
            <a:r>
              <a:rPr lang="en-US" sz="2400" dirty="0" smtClean="0"/>
              <a:t>Triangular </a:t>
            </a:r>
          </a:p>
          <a:p>
            <a:pPr marL="457200" indent="-457200" algn="l">
              <a:buAutoNum type="alphaLcParenBoth"/>
            </a:pPr>
            <a:r>
              <a:rPr lang="en-US" sz="2400" dirty="0" smtClean="0"/>
              <a:t>Half circular</a:t>
            </a:r>
          </a:p>
          <a:p>
            <a:pPr marL="457200" indent="-457200" algn="l">
              <a:buAutoNum type="alphaLcParenBoth"/>
            </a:pPr>
            <a:r>
              <a:rPr lang="en-US" sz="2400" dirty="0" smtClean="0"/>
              <a:t>Circular</a:t>
            </a:r>
          </a:p>
          <a:p>
            <a:pPr marL="457200" indent="-457200" algn="l">
              <a:buAutoNum type="alphaLcParenBoth"/>
            </a:pPr>
            <a:r>
              <a:rPr lang="en-US" sz="2400" dirty="0" smtClean="0"/>
              <a:t>oval</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normAutofit/>
          </a:bodyPr>
          <a:lstStyle/>
          <a:p>
            <a:pPr algn="l"/>
            <a:r>
              <a:rPr lang="en-US" sz="3200" dirty="0" smtClean="0"/>
              <a:t>Q.3. </a:t>
            </a:r>
            <a:r>
              <a:rPr lang="en-US" sz="3200" dirty="0" err="1" smtClean="0"/>
              <a:t>Gracy</a:t>
            </a:r>
            <a:r>
              <a:rPr lang="en-US" sz="3200" dirty="0" smtClean="0"/>
              <a:t> curette no. 11-12 are used for;</a:t>
            </a:r>
            <a:endParaRPr lang="en-US" sz="3200" dirty="0"/>
          </a:p>
        </p:txBody>
      </p:sp>
      <p:sp>
        <p:nvSpPr>
          <p:cNvPr id="3" name="Subtitle 2"/>
          <p:cNvSpPr>
            <a:spLocks noGrp="1"/>
          </p:cNvSpPr>
          <p:nvPr>
            <p:ph type="subTitle" idx="1"/>
          </p:nvPr>
        </p:nvSpPr>
        <p:spPr>
          <a:xfrm>
            <a:off x="1371600" y="1905000"/>
            <a:ext cx="6400800" cy="1752600"/>
          </a:xfrm>
        </p:spPr>
        <p:txBody>
          <a:bodyPr>
            <a:normAutofit lnSpcReduction="10000"/>
          </a:bodyPr>
          <a:lstStyle/>
          <a:p>
            <a:pPr marL="457200" indent="-457200" algn="l">
              <a:buAutoNum type="alphaLcParenBoth"/>
            </a:pPr>
            <a:r>
              <a:rPr lang="en-US" sz="2400" dirty="0" smtClean="0"/>
              <a:t>Anterior teeth</a:t>
            </a:r>
          </a:p>
          <a:p>
            <a:pPr marL="457200" indent="-457200" algn="l">
              <a:buAutoNum type="alphaLcParenBoth"/>
            </a:pPr>
            <a:r>
              <a:rPr lang="en-US" sz="2400" dirty="0" smtClean="0"/>
              <a:t>Posterior teeth </a:t>
            </a:r>
            <a:r>
              <a:rPr lang="en-US" sz="2400" dirty="0" err="1" smtClean="0"/>
              <a:t>mesial</a:t>
            </a:r>
            <a:r>
              <a:rPr lang="en-US" sz="2400" dirty="0" smtClean="0"/>
              <a:t> surface</a:t>
            </a:r>
          </a:p>
          <a:p>
            <a:pPr marL="457200" indent="-457200" algn="l">
              <a:buAutoNum type="alphaLcParenBoth"/>
            </a:pPr>
            <a:r>
              <a:rPr lang="en-US" sz="2400" dirty="0" smtClean="0"/>
              <a:t>Posterior teeth distal surface</a:t>
            </a:r>
          </a:p>
          <a:p>
            <a:pPr marL="457200" indent="-457200" algn="l">
              <a:buAutoNum type="alphaLcParenBoth"/>
            </a:pPr>
            <a:r>
              <a:rPr lang="en-US" sz="2400" dirty="0" smtClean="0"/>
              <a:t>Posterior teeth facial and lingual surface</a:t>
            </a: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normAutofit/>
          </a:bodyPr>
          <a:lstStyle/>
          <a:p>
            <a:pPr algn="l"/>
            <a:r>
              <a:rPr lang="en-US" sz="3200" dirty="0" smtClean="0"/>
              <a:t>Q.2. The millimeter markings that are missing in Williams probe:  </a:t>
            </a:r>
            <a:endParaRPr lang="en-US" sz="3200" dirty="0"/>
          </a:p>
        </p:txBody>
      </p:sp>
      <p:sp>
        <p:nvSpPr>
          <p:cNvPr id="3" name="Subtitle 2"/>
          <p:cNvSpPr>
            <a:spLocks noGrp="1"/>
          </p:cNvSpPr>
          <p:nvPr>
            <p:ph type="subTitle" idx="1"/>
          </p:nvPr>
        </p:nvSpPr>
        <p:spPr>
          <a:xfrm>
            <a:off x="1371600" y="2286000"/>
            <a:ext cx="6400800" cy="1752600"/>
          </a:xfrm>
        </p:spPr>
        <p:txBody>
          <a:bodyPr>
            <a:normAutofit lnSpcReduction="10000"/>
          </a:bodyPr>
          <a:lstStyle/>
          <a:p>
            <a:pPr marL="457200" indent="-457200" algn="l">
              <a:buAutoNum type="alphaLcParenBoth"/>
            </a:pPr>
            <a:r>
              <a:rPr lang="en-US" sz="2400" dirty="0" smtClean="0"/>
              <a:t>1 and 3</a:t>
            </a:r>
          </a:p>
          <a:p>
            <a:pPr marL="457200" indent="-457200" algn="l">
              <a:buAutoNum type="alphaLcParenBoth"/>
            </a:pPr>
            <a:r>
              <a:rPr lang="en-US" sz="2400" dirty="0" smtClean="0"/>
              <a:t>4 and 6</a:t>
            </a:r>
          </a:p>
          <a:p>
            <a:pPr marL="457200" indent="-457200" algn="l">
              <a:buAutoNum type="alphaLcParenBoth"/>
            </a:pPr>
            <a:r>
              <a:rPr lang="en-US" sz="2400" dirty="0" smtClean="0"/>
              <a:t>7 and 9</a:t>
            </a:r>
          </a:p>
          <a:p>
            <a:pPr marL="457200" indent="-457200" algn="l">
              <a:buAutoNum type="alphaLcParenBoth"/>
            </a:pPr>
            <a:r>
              <a:rPr lang="en-US" sz="2400" dirty="0" smtClean="0"/>
              <a:t>10 and 12</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normAutofit fontScale="90000"/>
          </a:bodyPr>
          <a:lstStyle/>
          <a:p>
            <a:pPr algn="l"/>
            <a:r>
              <a:rPr lang="en-US" sz="3200" dirty="0" smtClean="0"/>
              <a:t>Q.5. Which of the following </a:t>
            </a:r>
            <a:r>
              <a:rPr lang="en-US" sz="3200" dirty="0" err="1" smtClean="0"/>
              <a:t>Gracy</a:t>
            </a:r>
            <a:r>
              <a:rPr lang="en-US" sz="3200" dirty="0" smtClean="0"/>
              <a:t> curettes is meant for facial and lingual surface of posterior teeth:</a:t>
            </a:r>
            <a:endParaRPr lang="en-US" sz="3200" dirty="0"/>
          </a:p>
        </p:txBody>
      </p:sp>
      <p:sp>
        <p:nvSpPr>
          <p:cNvPr id="3" name="Subtitle 2"/>
          <p:cNvSpPr>
            <a:spLocks noGrp="1"/>
          </p:cNvSpPr>
          <p:nvPr>
            <p:ph type="subTitle" idx="1"/>
          </p:nvPr>
        </p:nvSpPr>
        <p:spPr>
          <a:xfrm>
            <a:off x="1371600" y="2667000"/>
            <a:ext cx="6400800" cy="1752600"/>
          </a:xfrm>
        </p:spPr>
        <p:txBody>
          <a:bodyPr>
            <a:normAutofit lnSpcReduction="10000"/>
          </a:bodyPr>
          <a:lstStyle/>
          <a:p>
            <a:pPr marL="457200" indent="-457200" algn="l">
              <a:buAutoNum type="alphaLcParenBoth"/>
            </a:pPr>
            <a:r>
              <a:rPr lang="en-US" sz="2400" dirty="0" smtClean="0"/>
              <a:t>9-10</a:t>
            </a:r>
          </a:p>
          <a:p>
            <a:pPr marL="457200" indent="-457200" algn="l">
              <a:buAutoNum type="alphaLcParenBoth"/>
            </a:pPr>
            <a:r>
              <a:rPr lang="en-US" sz="2400" dirty="0" smtClean="0"/>
              <a:t>11-12</a:t>
            </a:r>
          </a:p>
          <a:p>
            <a:pPr marL="457200" indent="-457200" algn="l">
              <a:buAutoNum type="alphaLcParenBoth"/>
            </a:pPr>
            <a:r>
              <a:rPr lang="en-US" sz="2400" dirty="0" smtClean="0"/>
              <a:t>13-14</a:t>
            </a:r>
          </a:p>
          <a:p>
            <a:pPr marL="457200" indent="-457200" algn="l">
              <a:buAutoNum type="alphaLcParenBoth"/>
            </a:pPr>
            <a:r>
              <a:rPr lang="en-US" sz="2400" dirty="0" smtClean="0"/>
              <a:t>15-16</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228599"/>
          </a:xfrm>
        </p:spPr>
        <p:txBody>
          <a:bodyPr>
            <a:normAutofit fontScale="90000"/>
          </a:bodyPr>
          <a:lstStyle/>
          <a:p>
            <a:r>
              <a:rPr lang="en-US" dirty="0" smtClean="0"/>
              <a:t> </a:t>
            </a:r>
            <a:endParaRPr lang="en-US" dirty="0"/>
          </a:p>
        </p:txBody>
      </p:sp>
      <p:sp>
        <p:nvSpPr>
          <p:cNvPr id="3" name="Subtitle 2"/>
          <p:cNvSpPr>
            <a:spLocks noGrp="1"/>
          </p:cNvSpPr>
          <p:nvPr>
            <p:ph type="subTitle" idx="1"/>
          </p:nvPr>
        </p:nvSpPr>
        <p:spPr>
          <a:xfrm>
            <a:off x="1371600" y="1219200"/>
            <a:ext cx="7315200" cy="3733800"/>
          </a:xfrm>
        </p:spPr>
        <p:txBody>
          <a:bodyPr>
            <a:normAutofit/>
          </a:bodyPr>
          <a:lstStyle/>
          <a:p>
            <a:r>
              <a:rPr lang="en-US" b="1" dirty="0" smtClean="0"/>
              <a:t>LEARNING OBJECTIVES</a:t>
            </a:r>
          </a:p>
          <a:p>
            <a:endParaRPr lang="en-US" dirty="0" smtClean="0"/>
          </a:p>
          <a:p>
            <a:pPr algn="just">
              <a:buFont typeface="Arial" pitchFamily="34" charset="0"/>
              <a:buChar char="•"/>
            </a:pPr>
            <a:r>
              <a:rPr lang="en-US" sz="2400" dirty="0" smtClean="0"/>
              <a:t>   Classification  of periodontal instruments</a:t>
            </a:r>
          </a:p>
          <a:p>
            <a:pPr algn="just">
              <a:buFont typeface="Arial" pitchFamily="34" charset="0"/>
              <a:buChar char="•"/>
            </a:pPr>
            <a:r>
              <a:rPr lang="en-US" sz="2400" dirty="0" smtClean="0"/>
              <a:t>   General principles of periodontal instrumentation</a:t>
            </a:r>
          </a:p>
          <a:p>
            <a:pPr algn="just">
              <a:buFont typeface="Arial" pitchFamily="34" charset="0"/>
              <a:buChar char="•"/>
            </a:pPr>
            <a:r>
              <a:rPr lang="en-US" sz="2400" dirty="0" smtClean="0"/>
              <a:t>   Principles of scaling and root </a:t>
            </a:r>
            <a:r>
              <a:rPr lang="en-US" sz="2400" dirty="0" err="1" smtClean="0"/>
              <a:t>planing</a:t>
            </a:r>
            <a:endParaRPr lang="en-US" sz="2400" dirty="0" smtClean="0"/>
          </a:p>
          <a:p>
            <a:pPr algn="just">
              <a:buFont typeface="Arial" pitchFamily="34" charset="0"/>
              <a:buChar char="•"/>
            </a:pPr>
            <a:r>
              <a:rPr lang="en-US" sz="2400" dirty="0" smtClean="0"/>
              <a:t>   Instrument sharpening</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normAutofit/>
          </a:bodyPr>
          <a:lstStyle/>
          <a:p>
            <a:r>
              <a:rPr lang="en-US" sz="3200" b="1" dirty="0" smtClean="0"/>
              <a:t>CLASSIFICATION OF PERIODONTAL INSTRUMENTS</a:t>
            </a:r>
            <a:br>
              <a:rPr lang="en-US" sz="3200" b="1" dirty="0" smtClean="0"/>
            </a:br>
            <a:r>
              <a:rPr lang="en-US" sz="2400" dirty="0" smtClean="0"/>
              <a:t>according to the purpose</a:t>
            </a:r>
            <a:endParaRPr lang="en-US" sz="3200" dirty="0"/>
          </a:p>
        </p:txBody>
      </p:sp>
      <p:sp>
        <p:nvSpPr>
          <p:cNvPr id="3" name="Subtitle 2"/>
          <p:cNvSpPr>
            <a:spLocks noGrp="1"/>
          </p:cNvSpPr>
          <p:nvPr>
            <p:ph type="subTitle" idx="1"/>
          </p:nvPr>
        </p:nvSpPr>
        <p:spPr>
          <a:xfrm>
            <a:off x="457200" y="1905000"/>
            <a:ext cx="8229600" cy="4953000"/>
          </a:xfrm>
        </p:spPr>
        <p:txBody>
          <a:bodyPr>
            <a:normAutofit/>
          </a:bodyPr>
          <a:lstStyle/>
          <a:p>
            <a:pPr marL="514350" indent="-514350" algn="just">
              <a:buFont typeface="+mj-lt"/>
              <a:buAutoNum type="arabicPeriod"/>
            </a:pPr>
            <a:r>
              <a:rPr lang="en-US" sz="2400" dirty="0" smtClean="0"/>
              <a:t>Periodontal probe</a:t>
            </a:r>
          </a:p>
          <a:p>
            <a:pPr marL="514350" indent="-514350" algn="just">
              <a:buFont typeface="+mj-lt"/>
              <a:buAutoNum type="arabicPeriod"/>
            </a:pPr>
            <a:r>
              <a:rPr lang="en-US" sz="2400" dirty="0" smtClean="0"/>
              <a:t>Explorers</a:t>
            </a:r>
          </a:p>
          <a:p>
            <a:pPr marL="514350" indent="-514350" algn="just">
              <a:buFont typeface="+mj-lt"/>
              <a:buAutoNum type="arabicPeriod"/>
            </a:pPr>
            <a:r>
              <a:rPr lang="en-US" sz="2400" dirty="0" smtClean="0"/>
              <a:t>Scaling, root </a:t>
            </a:r>
            <a:r>
              <a:rPr lang="en-US" sz="2400" dirty="0" err="1" smtClean="0"/>
              <a:t>planing</a:t>
            </a:r>
            <a:r>
              <a:rPr lang="en-US" sz="2400" dirty="0" smtClean="0"/>
              <a:t> and curettage instruments.</a:t>
            </a:r>
          </a:p>
          <a:p>
            <a:pPr marL="514350" indent="-514350" algn="just"/>
            <a:r>
              <a:rPr lang="en-US" sz="2400" dirty="0" smtClean="0"/>
              <a:t>				Sickle </a:t>
            </a:r>
            <a:r>
              <a:rPr lang="en-US" sz="2400" dirty="0" err="1" smtClean="0"/>
              <a:t>scalers</a:t>
            </a:r>
            <a:endParaRPr lang="en-US" sz="2400" dirty="0" smtClean="0"/>
          </a:p>
          <a:p>
            <a:pPr marL="514350" indent="-514350" algn="just"/>
            <a:r>
              <a:rPr lang="en-US" sz="2400" dirty="0" smtClean="0"/>
              <a:t>				Curettes</a:t>
            </a:r>
          </a:p>
          <a:p>
            <a:pPr marL="514350" indent="-514350" algn="just"/>
            <a:r>
              <a:rPr lang="en-US" sz="2400" dirty="0" smtClean="0"/>
              <a:t>				Hoe, Chisel and file </a:t>
            </a:r>
            <a:r>
              <a:rPr lang="en-US" sz="2400" dirty="0" err="1" smtClean="0"/>
              <a:t>scalers</a:t>
            </a:r>
            <a:endParaRPr lang="en-US" sz="2400" dirty="0" smtClean="0"/>
          </a:p>
          <a:p>
            <a:pPr marL="514350" indent="-514350" algn="just"/>
            <a:r>
              <a:rPr lang="en-US" sz="2400" dirty="0" smtClean="0"/>
              <a:t>				Ultrasonic and Sonic instruments.</a:t>
            </a:r>
          </a:p>
          <a:p>
            <a:pPr marL="514350" indent="-514350" algn="just">
              <a:buAutoNum type="arabicPeriod" startAt="4"/>
            </a:pPr>
            <a:r>
              <a:rPr lang="en-US" sz="2400" dirty="0" smtClean="0"/>
              <a:t>Periodontal endoscope.</a:t>
            </a:r>
          </a:p>
          <a:p>
            <a:pPr marL="514350" indent="-514350" algn="just">
              <a:buAutoNum type="arabicPeriod" startAt="4"/>
            </a:pPr>
            <a:r>
              <a:rPr lang="en-US" sz="2400" dirty="0" smtClean="0"/>
              <a:t>Cleansing and Polishing instruments.</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70025"/>
          </a:xfrm>
        </p:spPr>
        <p:txBody>
          <a:bodyPr>
            <a:normAutofit/>
          </a:bodyPr>
          <a:lstStyle/>
          <a:p>
            <a:r>
              <a:rPr lang="en-US" sz="3200" b="1" dirty="0" smtClean="0"/>
              <a:t>PERIODONTAL PROBES</a:t>
            </a:r>
            <a:endParaRPr lang="en-US" sz="3200" b="1" dirty="0"/>
          </a:p>
        </p:txBody>
      </p:sp>
      <p:sp>
        <p:nvSpPr>
          <p:cNvPr id="3" name="Subtitle 2"/>
          <p:cNvSpPr>
            <a:spLocks noGrp="1"/>
          </p:cNvSpPr>
          <p:nvPr>
            <p:ph type="subTitle" idx="1"/>
          </p:nvPr>
        </p:nvSpPr>
        <p:spPr>
          <a:xfrm>
            <a:off x="609600" y="1219200"/>
            <a:ext cx="8077200" cy="4419600"/>
          </a:xfrm>
        </p:spPr>
        <p:txBody>
          <a:bodyPr>
            <a:normAutofit/>
          </a:bodyPr>
          <a:lstStyle/>
          <a:p>
            <a:pPr algn="just"/>
            <a:r>
              <a:rPr lang="en-US" sz="2000" dirty="0" smtClean="0"/>
              <a:t>Used to locate, measure and mark pocket as well as determine their course on individual tooth surface.</a:t>
            </a:r>
          </a:p>
          <a:p>
            <a:pPr algn="just"/>
            <a:r>
              <a:rPr lang="en-US" sz="2000" dirty="0" smtClean="0"/>
              <a:t>Types </a:t>
            </a:r>
          </a:p>
          <a:p>
            <a:pPr algn="just">
              <a:buFont typeface="Arial" pitchFamily="34" charset="0"/>
              <a:buChar char="•"/>
            </a:pPr>
            <a:r>
              <a:rPr lang="en-US" sz="2000" dirty="0" smtClean="0"/>
              <a:t>   UNC 15 probe</a:t>
            </a:r>
          </a:p>
          <a:p>
            <a:pPr algn="just">
              <a:buFont typeface="Arial" pitchFamily="34" charset="0"/>
              <a:buChar char="•"/>
            </a:pPr>
            <a:r>
              <a:rPr lang="en-US" sz="2000" dirty="0" smtClean="0"/>
              <a:t>    Marquis color coded probe</a:t>
            </a:r>
          </a:p>
          <a:p>
            <a:pPr algn="just">
              <a:buFont typeface="Arial" pitchFamily="34" charset="0"/>
              <a:buChar char="•"/>
            </a:pPr>
            <a:r>
              <a:rPr lang="en-US" sz="2000" dirty="0" smtClean="0"/>
              <a:t>    Michigan O probe</a:t>
            </a:r>
          </a:p>
          <a:p>
            <a:pPr algn="just">
              <a:buFont typeface="Arial" pitchFamily="34" charset="0"/>
              <a:buChar char="•"/>
            </a:pPr>
            <a:r>
              <a:rPr lang="en-US" sz="2000" dirty="0" smtClean="0"/>
              <a:t>    Michigan O probe with Williams marking</a:t>
            </a:r>
          </a:p>
          <a:p>
            <a:pPr algn="just">
              <a:buFont typeface="Arial" pitchFamily="34" charset="0"/>
              <a:buChar char="•"/>
            </a:pPr>
            <a:r>
              <a:rPr lang="en-US" sz="2000" dirty="0" smtClean="0"/>
              <a:t>    WHO probe</a:t>
            </a:r>
          </a:p>
          <a:p>
            <a:pPr algn="just">
              <a:buFont typeface="Arial" pitchFamily="34" charset="0"/>
              <a:buChar char="•"/>
            </a:pPr>
            <a:r>
              <a:rPr lang="en-US" sz="2000" dirty="0" smtClean="0"/>
              <a:t>    </a:t>
            </a:r>
            <a:r>
              <a:rPr lang="en-US" sz="2000" dirty="0" err="1" smtClean="0"/>
              <a:t>Nabers</a:t>
            </a:r>
            <a:r>
              <a:rPr lang="en-US" sz="2000" dirty="0" smtClean="0"/>
              <a:t> probe</a:t>
            </a:r>
            <a:endParaRPr lang="en-US" sz="2000" dirty="0"/>
          </a:p>
        </p:txBody>
      </p:sp>
      <p:pic>
        <p:nvPicPr>
          <p:cNvPr id="1026" name="Picture 2"/>
          <p:cNvPicPr>
            <a:picLocks noChangeAspect="1" noChangeArrowheads="1"/>
          </p:cNvPicPr>
          <p:nvPr/>
        </p:nvPicPr>
        <p:blipFill>
          <a:blip r:embed="rId2"/>
          <a:srcRect/>
          <a:stretch>
            <a:fillRect/>
          </a:stretch>
        </p:blipFill>
        <p:spPr bwMode="auto">
          <a:xfrm>
            <a:off x="5837237" y="1676400"/>
            <a:ext cx="2925763" cy="21209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5840412" y="3962400"/>
            <a:ext cx="2084388" cy="26336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975"/>
            <a:ext cx="7772400" cy="1470025"/>
          </a:xfrm>
        </p:spPr>
        <p:txBody>
          <a:bodyPr/>
          <a:lstStyle/>
          <a:p>
            <a:r>
              <a:rPr lang="en-US" sz="3200" b="1" dirty="0" smtClean="0"/>
              <a:t>EXPLORERS</a:t>
            </a:r>
            <a:r>
              <a:rPr lang="en-US" dirty="0" smtClean="0"/>
              <a:t> </a:t>
            </a:r>
            <a:endParaRPr lang="en-US" dirty="0"/>
          </a:p>
        </p:txBody>
      </p:sp>
      <p:sp>
        <p:nvSpPr>
          <p:cNvPr id="3" name="Subtitle 2"/>
          <p:cNvSpPr>
            <a:spLocks noGrp="1"/>
          </p:cNvSpPr>
          <p:nvPr>
            <p:ph type="subTitle" idx="1"/>
          </p:nvPr>
        </p:nvSpPr>
        <p:spPr>
          <a:xfrm>
            <a:off x="762000" y="1905000"/>
            <a:ext cx="7696200" cy="3886200"/>
          </a:xfrm>
        </p:spPr>
        <p:txBody>
          <a:bodyPr>
            <a:normAutofit/>
          </a:bodyPr>
          <a:lstStyle/>
          <a:p>
            <a:pPr algn="just"/>
            <a:r>
              <a:rPr lang="en-US" sz="2400" dirty="0" smtClean="0"/>
              <a:t>Are used to locate </a:t>
            </a:r>
            <a:r>
              <a:rPr lang="en-US" sz="2400" dirty="0" err="1" smtClean="0"/>
              <a:t>subgingival</a:t>
            </a:r>
            <a:r>
              <a:rPr lang="en-US" sz="2400" dirty="0" smtClean="0"/>
              <a:t> deposits and carious areas  and to check the smoothness of the root surface after root </a:t>
            </a:r>
            <a:r>
              <a:rPr lang="en-US" sz="2400" dirty="0" err="1" smtClean="0"/>
              <a:t>planing</a:t>
            </a:r>
            <a:r>
              <a:rPr lang="en-US" sz="2400" dirty="0" smtClean="0"/>
              <a:t>.</a:t>
            </a:r>
            <a:endParaRPr lang="en-US" sz="2400" dirty="0"/>
          </a:p>
        </p:txBody>
      </p:sp>
      <p:pic>
        <p:nvPicPr>
          <p:cNvPr id="1026" name="Picture 2"/>
          <p:cNvPicPr>
            <a:picLocks noChangeAspect="1" noChangeArrowheads="1"/>
          </p:cNvPicPr>
          <p:nvPr/>
        </p:nvPicPr>
        <p:blipFill>
          <a:blip r:embed="rId2"/>
          <a:srcRect/>
          <a:stretch>
            <a:fillRect/>
          </a:stretch>
        </p:blipFill>
        <p:spPr bwMode="auto">
          <a:xfrm>
            <a:off x="1401762" y="3276601"/>
            <a:ext cx="3246438" cy="27432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5495925" y="3186112"/>
            <a:ext cx="2962275" cy="27574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470025"/>
          </a:xfrm>
        </p:spPr>
        <p:txBody>
          <a:bodyPr>
            <a:normAutofit/>
          </a:bodyPr>
          <a:lstStyle/>
          <a:p>
            <a:r>
              <a:rPr lang="en-US" sz="3200" b="1" dirty="0" smtClean="0"/>
              <a:t>SCALING AND CURETTAGE INSTRUMENTS</a:t>
            </a:r>
            <a:endParaRPr lang="en-US" sz="3200" b="1" dirty="0"/>
          </a:p>
        </p:txBody>
      </p:sp>
      <p:sp>
        <p:nvSpPr>
          <p:cNvPr id="3" name="Subtitle 2"/>
          <p:cNvSpPr>
            <a:spLocks noGrp="1"/>
          </p:cNvSpPr>
          <p:nvPr>
            <p:ph type="subTitle" idx="1"/>
          </p:nvPr>
        </p:nvSpPr>
        <p:spPr>
          <a:xfrm>
            <a:off x="304800" y="1219200"/>
            <a:ext cx="8839200" cy="4572000"/>
          </a:xfrm>
        </p:spPr>
        <p:txBody>
          <a:bodyPr>
            <a:normAutofit/>
          </a:bodyPr>
          <a:lstStyle/>
          <a:p>
            <a:pPr algn="just"/>
            <a:r>
              <a:rPr lang="en-US" dirty="0" smtClean="0"/>
              <a:t>Sickle </a:t>
            </a:r>
            <a:r>
              <a:rPr lang="en-US" dirty="0" err="1" smtClean="0"/>
              <a:t>scalers</a:t>
            </a:r>
            <a:r>
              <a:rPr lang="en-US" dirty="0" smtClean="0"/>
              <a:t> (</a:t>
            </a:r>
            <a:r>
              <a:rPr lang="en-US" dirty="0" err="1" smtClean="0"/>
              <a:t>supragingival</a:t>
            </a:r>
            <a:r>
              <a:rPr lang="en-US" dirty="0" smtClean="0"/>
              <a:t> </a:t>
            </a:r>
            <a:r>
              <a:rPr lang="en-US" dirty="0" err="1" smtClean="0"/>
              <a:t>scalers</a:t>
            </a:r>
            <a:r>
              <a:rPr lang="en-US" dirty="0" smtClean="0"/>
              <a:t>)</a:t>
            </a:r>
          </a:p>
          <a:p>
            <a:pPr algn="just">
              <a:buFontTx/>
              <a:buChar char="-"/>
            </a:pPr>
            <a:r>
              <a:rPr lang="en-US" sz="2400" dirty="0" smtClean="0"/>
              <a:t>Have flat surface and two cutting edges that converge in a sharply pointed tip.</a:t>
            </a:r>
          </a:p>
          <a:p>
            <a:pPr algn="just">
              <a:buFontTx/>
              <a:buChar char="-"/>
            </a:pPr>
            <a:r>
              <a:rPr lang="en-US" sz="2400" dirty="0" smtClean="0"/>
              <a:t> Triangular shape, double cutting edge.</a:t>
            </a:r>
          </a:p>
          <a:p>
            <a:pPr algn="just">
              <a:buFontTx/>
              <a:buChar char="-"/>
            </a:pPr>
            <a:r>
              <a:rPr lang="en-US" sz="2400" dirty="0" smtClean="0"/>
              <a:t> Used primarily to remove </a:t>
            </a:r>
            <a:r>
              <a:rPr lang="en-US" sz="2400" dirty="0" err="1" smtClean="0"/>
              <a:t>supragingival</a:t>
            </a:r>
            <a:r>
              <a:rPr lang="en-US" sz="2400" dirty="0" smtClean="0"/>
              <a:t> calculus.</a:t>
            </a:r>
          </a:p>
          <a:p>
            <a:pPr algn="just">
              <a:buFontTx/>
              <a:buChar char="-"/>
            </a:pPr>
            <a:r>
              <a:rPr lang="en-US" sz="2400" dirty="0" smtClean="0"/>
              <a:t> Used with pull stroke.</a:t>
            </a:r>
          </a:p>
          <a:p>
            <a:pPr algn="just">
              <a:buFontTx/>
              <a:buChar char="-"/>
            </a:pPr>
            <a:r>
              <a:rPr lang="en-US" sz="2400" dirty="0" smtClean="0"/>
              <a:t> Straight shank- </a:t>
            </a:r>
            <a:r>
              <a:rPr lang="en-US" sz="2400" dirty="0" err="1" smtClean="0"/>
              <a:t>anteriors</a:t>
            </a:r>
            <a:r>
              <a:rPr lang="en-US" sz="2400" dirty="0" smtClean="0"/>
              <a:t> and premolars</a:t>
            </a:r>
          </a:p>
          <a:p>
            <a:pPr algn="just">
              <a:buFontTx/>
              <a:buChar char="-"/>
            </a:pPr>
            <a:r>
              <a:rPr lang="en-US" sz="2400" dirty="0" smtClean="0"/>
              <a:t> Contra angled shank- posteriors</a:t>
            </a:r>
          </a:p>
          <a:p>
            <a:pPr algn="just"/>
            <a:endParaRPr lang="en-US" dirty="0" smtClean="0"/>
          </a:p>
          <a:p>
            <a:pPr algn="just"/>
            <a:endParaRPr lang="en-US" sz="2400" dirty="0"/>
          </a:p>
        </p:txBody>
      </p:sp>
      <p:pic>
        <p:nvPicPr>
          <p:cNvPr id="2050" name="Picture 2"/>
          <p:cNvPicPr>
            <a:picLocks noChangeAspect="1" noChangeArrowheads="1"/>
          </p:cNvPicPr>
          <p:nvPr/>
        </p:nvPicPr>
        <p:blipFill>
          <a:blip r:embed="rId2"/>
          <a:srcRect/>
          <a:stretch>
            <a:fillRect/>
          </a:stretch>
        </p:blipFill>
        <p:spPr bwMode="auto">
          <a:xfrm>
            <a:off x="7123112" y="2946400"/>
            <a:ext cx="1792288" cy="24638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5400675" y="4267200"/>
            <a:ext cx="1609725" cy="22717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Sickle </a:t>
            </a:r>
            <a:r>
              <a:rPr lang="en-US" sz="3200" dirty="0" err="1" smtClean="0"/>
              <a:t>scalers</a:t>
            </a:r>
            <a:r>
              <a:rPr lang="en-US" sz="3200" dirty="0" smtClean="0"/>
              <a:t> (</a:t>
            </a:r>
            <a:r>
              <a:rPr lang="en-US" sz="3200" dirty="0" err="1" smtClean="0"/>
              <a:t>supragingival</a:t>
            </a:r>
            <a:r>
              <a:rPr lang="en-US" sz="3200" dirty="0" smtClean="0"/>
              <a:t> </a:t>
            </a:r>
            <a:r>
              <a:rPr lang="en-US" sz="3200" dirty="0" err="1" smtClean="0"/>
              <a:t>scalers</a:t>
            </a:r>
            <a:r>
              <a:rPr lang="en-US" sz="3200" dirty="0" smtClean="0"/>
              <a:t>)</a:t>
            </a:r>
          </a:p>
        </p:txBody>
      </p:sp>
      <p:pic>
        <p:nvPicPr>
          <p:cNvPr id="3074" name="Picture 2"/>
          <p:cNvPicPr>
            <a:picLocks noChangeAspect="1" noChangeArrowheads="1"/>
          </p:cNvPicPr>
          <p:nvPr/>
        </p:nvPicPr>
        <p:blipFill>
          <a:blip r:embed="rId2"/>
          <a:srcRect/>
          <a:stretch>
            <a:fillRect/>
          </a:stretch>
        </p:blipFill>
        <p:spPr bwMode="auto">
          <a:xfrm>
            <a:off x="1371600" y="1976437"/>
            <a:ext cx="2781300" cy="2976563"/>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4864100" y="2005012"/>
            <a:ext cx="2908300" cy="28717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8001000" cy="1470025"/>
          </a:xfrm>
        </p:spPr>
        <p:txBody>
          <a:bodyPr/>
          <a:lstStyle/>
          <a:p>
            <a:pPr algn="l"/>
            <a:r>
              <a:rPr lang="en-US" sz="3200" dirty="0" smtClean="0"/>
              <a:t>Curettes </a:t>
            </a:r>
            <a:r>
              <a:rPr lang="en-US" sz="2400" dirty="0" smtClean="0"/>
              <a:t>(spoon shaped blade with rounded tip) </a:t>
            </a:r>
            <a:endParaRPr lang="en-US" sz="2400" dirty="0"/>
          </a:p>
        </p:txBody>
      </p:sp>
      <p:sp>
        <p:nvSpPr>
          <p:cNvPr id="3" name="Subtitle 2"/>
          <p:cNvSpPr>
            <a:spLocks noGrp="1"/>
          </p:cNvSpPr>
          <p:nvPr>
            <p:ph type="subTitle" idx="1"/>
          </p:nvPr>
        </p:nvSpPr>
        <p:spPr>
          <a:xfrm>
            <a:off x="990600" y="1143000"/>
            <a:ext cx="7924800" cy="4495800"/>
          </a:xfrm>
        </p:spPr>
        <p:txBody>
          <a:bodyPr>
            <a:normAutofit/>
          </a:bodyPr>
          <a:lstStyle/>
          <a:p>
            <a:pPr algn="just">
              <a:buFontTx/>
              <a:buChar char="-"/>
            </a:pPr>
            <a:r>
              <a:rPr lang="en-US" sz="2400" dirty="0" smtClean="0"/>
              <a:t>Instrument of choice of deep </a:t>
            </a:r>
            <a:r>
              <a:rPr lang="en-US" sz="2400" dirty="0" err="1" smtClean="0"/>
              <a:t>subgingival</a:t>
            </a:r>
            <a:r>
              <a:rPr lang="en-US" sz="2400" dirty="0" smtClean="0"/>
              <a:t> calculus, root </a:t>
            </a:r>
            <a:r>
              <a:rPr lang="en-US" sz="2400" dirty="0" err="1" smtClean="0"/>
              <a:t>planing</a:t>
            </a:r>
            <a:r>
              <a:rPr lang="en-US" sz="2400" dirty="0" smtClean="0"/>
              <a:t> altered </a:t>
            </a:r>
            <a:r>
              <a:rPr lang="en-US" sz="2400" dirty="0" err="1" smtClean="0"/>
              <a:t>cementum</a:t>
            </a:r>
            <a:r>
              <a:rPr lang="en-US" sz="2400" dirty="0" smtClean="0"/>
              <a:t> and removing the soft tissue lining of periodontal pocket.</a:t>
            </a:r>
          </a:p>
          <a:p>
            <a:pPr algn="just">
              <a:buFontTx/>
              <a:buChar char="-"/>
            </a:pPr>
            <a:r>
              <a:rPr lang="en-US" sz="2400" dirty="0" smtClean="0"/>
              <a:t>Each working end has a cutting edge on both the sides of blade and rounded toe.</a:t>
            </a:r>
          </a:p>
        </p:txBody>
      </p:sp>
      <p:pic>
        <p:nvPicPr>
          <p:cNvPr id="5122" name="Picture 2"/>
          <p:cNvPicPr>
            <a:picLocks noChangeAspect="1" noChangeArrowheads="1"/>
          </p:cNvPicPr>
          <p:nvPr/>
        </p:nvPicPr>
        <p:blipFill>
          <a:blip r:embed="rId2"/>
          <a:srcRect/>
          <a:stretch>
            <a:fillRect/>
          </a:stretch>
        </p:blipFill>
        <p:spPr bwMode="auto">
          <a:xfrm>
            <a:off x="1055687" y="3387725"/>
            <a:ext cx="2601913" cy="2327275"/>
          </a:xfrm>
          <a:prstGeom prst="rect">
            <a:avLst/>
          </a:prstGeom>
          <a:noFill/>
          <a:ln w="9525">
            <a:noFill/>
            <a:miter lim="800000"/>
            <a:headEnd/>
            <a:tailEnd/>
          </a:ln>
          <a:effectLst/>
        </p:spPr>
      </p:pic>
      <p:pic>
        <p:nvPicPr>
          <p:cNvPr id="5123" name="Picture 3"/>
          <p:cNvPicPr>
            <a:picLocks noChangeAspect="1" noChangeArrowheads="1"/>
          </p:cNvPicPr>
          <p:nvPr/>
        </p:nvPicPr>
        <p:blipFill>
          <a:blip r:embed="rId3"/>
          <a:srcRect/>
          <a:stretch>
            <a:fillRect/>
          </a:stretch>
        </p:blipFill>
        <p:spPr bwMode="auto">
          <a:xfrm>
            <a:off x="5346700" y="3365500"/>
            <a:ext cx="2806700" cy="28067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33800"/>
            <a:ext cx="8229600" cy="1143000"/>
          </a:xfrm>
        </p:spPr>
        <p:txBody>
          <a:bodyPr/>
          <a:lstStyle/>
          <a:p>
            <a:endParaRPr lang="en-US" dirty="0"/>
          </a:p>
        </p:txBody>
      </p:sp>
      <p:sp>
        <p:nvSpPr>
          <p:cNvPr id="3" name="Rectangle 2"/>
          <p:cNvSpPr/>
          <p:nvPr/>
        </p:nvSpPr>
        <p:spPr>
          <a:xfrm>
            <a:off x="533400" y="370344"/>
            <a:ext cx="8229600" cy="2677656"/>
          </a:xfrm>
          <a:prstGeom prst="rect">
            <a:avLst/>
          </a:prstGeom>
        </p:spPr>
        <p:txBody>
          <a:bodyPr wrap="square">
            <a:spAutoFit/>
          </a:bodyPr>
          <a:lstStyle/>
          <a:p>
            <a:pPr algn="just">
              <a:buFontTx/>
              <a:buChar char="-"/>
            </a:pPr>
            <a:r>
              <a:rPr lang="en-US" sz="2400" dirty="0" smtClean="0"/>
              <a:t>The curette is finer than sickle </a:t>
            </a:r>
            <a:r>
              <a:rPr lang="en-US" sz="2400" dirty="0" err="1" smtClean="0"/>
              <a:t>scalers</a:t>
            </a:r>
            <a:r>
              <a:rPr lang="en-US" sz="2400" dirty="0" smtClean="0"/>
              <a:t> and does not have any sharp points or corners other than cutting edges of the blade so, curettes can be adapted and provide good access to the deep pockets with minimal soft tissue trauma.</a:t>
            </a:r>
          </a:p>
          <a:p>
            <a:pPr algn="just"/>
            <a:endParaRPr lang="en-US" sz="2400" dirty="0" smtClean="0"/>
          </a:p>
          <a:p>
            <a:pPr algn="just">
              <a:buFontTx/>
              <a:buChar char="-"/>
            </a:pPr>
            <a:r>
              <a:rPr lang="en-US" sz="2400" dirty="0" smtClean="0"/>
              <a:t> In cross section the blade appears semicircular with a convex base.</a:t>
            </a:r>
            <a:endParaRPr lang="en-US" sz="2400" dirty="0"/>
          </a:p>
        </p:txBody>
      </p:sp>
      <p:pic>
        <p:nvPicPr>
          <p:cNvPr id="4098" name="Picture 2"/>
          <p:cNvPicPr>
            <a:picLocks noChangeAspect="1" noChangeArrowheads="1"/>
          </p:cNvPicPr>
          <p:nvPr/>
        </p:nvPicPr>
        <p:blipFill>
          <a:blip r:embed="rId2"/>
          <a:srcRect/>
          <a:stretch>
            <a:fillRect/>
          </a:stretch>
        </p:blipFill>
        <p:spPr bwMode="auto">
          <a:xfrm>
            <a:off x="3149600" y="3151187"/>
            <a:ext cx="2565400" cy="22590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676</TotalTime>
  <Words>551</Words>
  <Application>Microsoft Office PowerPoint</Application>
  <PresentationFormat>On-screen Show (4:3)</PresentationFormat>
  <Paragraphs>92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SCALING AND ROOT PLANING</vt:lpstr>
      <vt:lpstr> </vt:lpstr>
      <vt:lpstr>CLASSIFICATION OF PERIODONTAL INSTRUMENTS according to the purpose</vt:lpstr>
      <vt:lpstr>PERIODONTAL PROBES</vt:lpstr>
      <vt:lpstr>EXPLORERS </vt:lpstr>
      <vt:lpstr>SCALING AND CURETTAGE INSTRUMENTS</vt:lpstr>
      <vt:lpstr>Sickle scalers (supragingival scalers)</vt:lpstr>
      <vt:lpstr>Curettes (spoon shaped blade with rounded tip) </vt:lpstr>
      <vt:lpstr>Slide 9</vt:lpstr>
      <vt:lpstr>Universal curette (2R-2L, 4R-4L)</vt:lpstr>
      <vt:lpstr>Area specific curette (Gracy curette)</vt:lpstr>
      <vt:lpstr>Double ended curette are paired In following manner</vt:lpstr>
      <vt:lpstr>THANK YOU</vt:lpstr>
      <vt:lpstr>Q.1. Furcation is best detected by which probe</vt:lpstr>
      <vt:lpstr>Q.2. Cross-section of sickle scaler is</vt:lpstr>
      <vt:lpstr>Q.3. Gracy curette no. 11-12 are used for;</vt:lpstr>
      <vt:lpstr>Q.2. The millimeter markings that are missing in Williams probe:  </vt:lpstr>
      <vt:lpstr>Q.5. Which of the following Gracy curettes is meant for facial and lingual surface of posterior teeth: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SCALING AND ROOT PLANING</dc:title>
  <dc:creator>RS</dc:creator>
  <cp:lastModifiedBy>oem</cp:lastModifiedBy>
  <cp:revision>29</cp:revision>
  <dcterms:created xsi:type="dcterms:W3CDTF">2006-08-16T00:00:00Z</dcterms:created>
  <dcterms:modified xsi:type="dcterms:W3CDTF">2015-10-15T09:43:42Z</dcterms:modified>
</cp:coreProperties>
</file>